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sldIdLst>
    <p:sldId id="256" r:id="rId2"/>
    <p:sldId id="258" r:id="rId3"/>
    <p:sldId id="259" r:id="rId4"/>
    <p:sldId id="260" r:id="rId5"/>
    <p:sldId id="261" r:id="rId6"/>
    <p:sldId id="262" r:id="rId7"/>
    <p:sldId id="263" r:id="rId8"/>
    <p:sldId id="264" r:id="rId9"/>
    <p:sldId id="272" r:id="rId10"/>
    <p:sldId id="265" r:id="rId11"/>
    <p:sldId id="266" r:id="rId12"/>
    <p:sldId id="267" r:id="rId13"/>
    <p:sldId id="268" r:id="rId14"/>
    <p:sldId id="269" r:id="rId15"/>
    <p:sldId id="279" r:id="rId16"/>
    <p:sldId id="278" r:id="rId17"/>
    <p:sldId id="273" r:id="rId18"/>
    <p:sldId id="274" r:id="rId19"/>
    <p:sldId id="275" r:id="rId20"/>
    <p:sldId id="276" r:id="rId21"/>
    <p:sldId id="277" r:id="rId22"/>
    <p:sldId id="27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1356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020391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38C08-47C7-4847-B0BE-B9D8DEEB3D1B}"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507338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1114808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38C08-47C7-4847-B0BE-B9D8DEEB3D1B}"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31759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23178746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263144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80067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4E46AA-1EC0-4433-9956-E798E94A6FB7}"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05134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4E46AA-1EC0-4433-9956-E798E94A6FB7}"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25867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4E46AA-1EC0-4433-9956-E798E94A6FB7}"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988480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4E46AA-1EC0-4433-9956-E798E94A6FB7}"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068207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4E46AA-1EC0-4433-9956-E798E94A6FB7}"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78695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4E46AA-1EC0-4433-9956-E798E94A6FB7}"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17996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4060019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4E46AA-1EC0-4433-9956-E798E94A6FB7}"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537723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D4E46AA-1EC0-4433-9956-E798E94A6FB7}" type="datetimeFigureOut">
              <a:rPr lang="en-US" smtClean="0"/>
              <a:pPr/>
              <a:t>11/21/2022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0C38C08-47C7-4847-B0BE-B9D8DEEB3D1B}" type="slidenum">
              <a:rPr lang="en-US" smtClean="0"/>
              <a:pPr/>
              <a:t>‹#›</a:t>
            </a:fld>
            <a:endParaRPr lang="en-US" dirty="0"/>
          </a:p>
        </p:txBody>
      </p:sp>
    </p:spTree>
    <p:extLst>
      <p:ext uri="{BB962C8B-B14F-4D97-AF65-F5344CB8AC3E}">
        <p14:creationId xmlns:p14="http://schemas.microsoft.com/office/powerpoint/2010/main" val="3876007301"/>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542A-FA7E-C0F5-4EEC-DFEF74AE78CD}"/>
              </a:ext>
            </a:extLst>
          </p:cNvPr>
          <p:cNvSpPr>
            <a:spLocks noGrp="1"/>
          </p:cNvSpPr>
          <p:nvPr>
            <p:ph type="ctrTitle"/>
          </p:nvPr>
        </p:nvSpPr>
        <p:spPr>
          <a:xfrm>
            <a:off x="778840" y="909055"/>
            <a:ext cx="4360466" cy="3848717"/>
          </a:xfrm>
        </p:spPr>
        <p:txBody>
          <a:bodyPr vert="horz" lIns="91440" tIns="45720" rIns="91440" bIns="45720" rtlCol="0" anchor="ctr">
            <a:normAutofit/>
          </a:bodyPr>
          <a:lstStyle/>
          <a:p>
            <a:pPr algn="ctr"/>
            <a:r>
              <a:rPr lang="en-US" sz="4800" dirty="0"/>
              <a:t>   Student Hub</a:t>
            </a:r>
          </a:p>
        </p:txBody>
      </p:sp>
      <p:sp>
        <p:nvSpPr>
          <p:cNvPr id="3" name="Subtitle 2">
            <a:extLst>
              <a:ext uri="{FF2B5EF4-FFF2-40B4-BE49-F238E27FC236}">
                <a16:creationId xmlns:a16="http://schemas.microsoft.com/office/drawing/2014/main" id="{49873E18-D6ED-1C0C-3627-49A075949B62}"/>
              </a:ext>
            </a:extLst>
          </p:cNvPr>
          <p:cNvSpPr>
            <a:spLocks noGrp="1"/>
          </p:cNvSpPr>
          <p:nvPr>
            <p:ph type="subTitle" idx="1"/>
          </p:nvPr>
        </p:nvSpPr>
        <p:spPr>
          <a:xfrm>
            <a:off x="3147836" y="2833414"/>
            <a:ext cx="6085091" cy="4699000"/>
          </a:xfrm>
        </p:spPr>
        <p:txBody>
          <a:bodyPr vert="horz" lIns="91440" tIns="45720" rIns="91440" bIns="45720" rtlCol="0" anchor="ctr">
            <a:normAutofit/>
          </a:bodyPr>
          <a:lstStyle/>
          <a:p>
            <a:r>
              <a:rPr lang="en-US" sz="2400" dirty="0">
                <a:solidFill>
                  <a:schemeClr val="tx1"/>
                </a:solidFill>
              </a:rPr>
              <a:t>Team members:</a:t>
            </a:r>
          </a:p>
          <a:p>
            <a:pPr marL="285750" indent="-228600">
              <a:buFont typeface="Arial" panose="020B0604020202020204" pitchFamily="34" charset="0"/>
              <a:buChar char="•"/>
            </a:pPr>
            <a:r>
              <a:rPr lang="en-US" sz="2400" dirty="0">
                <a:solidFill>
                  <a:schemeClr val="tx1"/>
                </a:solidFill>
              </a:rPr>
              <a:t>Vidisha Sawant</a:t>
            </a:r>
          </a:p>
          <a:p>
            <a:pPr marL="285750" indent="-228600">
              <a:buFont typeface="Arial" panose="020B0604020202020204" pitchFamily="34" charset="0"/>
              <a:buChar char="•"/>
            </a:pPr>
            <a:r>
              <a:rPr lang="en-US" sz="2400" dirty="0">
                <a:solidFill>
                  <a:schemeClr val="tx1"/>
                </a:solidFill>
              </a:rPr>
              <a:t>Prashant Shinde</a:t>
            </a:r>
          </a:p>
          <a:p>
            <a:pPr marL="285750" indent="-228600">
              <a:buFont typeface="Arial" panose="020B0604020202020204" pitchFamily="34" charset="0"/>
              <a:buChar char="•"/>
            </a:pPr>
            <a:r>
              <a:rPr lang="en-US" sz="2400" dirty="0" err="1">
                <a:solidFill>
                  <a:schemeClr val="tx1"/>
                </a:solidFill>
              </a:rPr>
              <a:t>Neerav</a:t>
            </a:r>
            <a:r>
              <a:rPr lang="en-US" sz="2400" dirty="0">
                <a:solidFill>
                  <a:schemeClr val="tx1"/>
                </a:solidFill>
              </a:rPr>
              <a:t> </a:t>
            </a:r>
            <a:r>
              <a:rPr lang="en-US" sz="2400" dirty="0" err="1">
                <a:solidFill>
                  <a:schemeClr val="tx1"/>
                </a:solidFill>
              </a:rPr>
              <a:t>Poriya</a:t>
            </a:r>
            <a:endParaRPr lang="en-US" sz="2400" dirty="0">
              <a:solidFill>
                <a:schemeClr val="tx1"/>
              </a:solidFill>
            </a:endParaRPr>
          </a:p>
          <a:p>
            <a:pPr marL="285750" indent="-228600">
              <a:buFont typeface="Arial" panose="020B0604020202020204" pitchFamily="34" charset="0"/>
              <a:buChar char="•"/>
            </a:pPr>
            <a:r>
              <a:rPr lang="en-US" sz="2400" dirty="0">
                <a:solidFill>
                  <a:schemeClr val="tx1"/>
                </a:solidFill>
              </a:rPr>
              <a:t>Raj Mehta</a:t>
            </a:r>
          </a:p>
        </p:txBody>
      </p:sp>
    </p:spTree>
    <p:extLst>
      <p:ext uri="{BB962C8B-B14F-4D97-AF65-F5344CB8AC3E}">
        <p14:creationId xmlns:p14="http://schemas.microsoft.com/office/powerpoint/2010/main" val="25241040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F2240-7AFD-2498-3469-5A7F6409FFA4}"/>
              </a:ext>
            </a:extLst>
          </p:cNvPr>
          <p:cNvSpPr>
            <a:spLocks noGrp="1"/>
          </p:cNvSpPr>
          <p:nvPr>
            <p:ph type="title"/>
          </p:nvPr>
        </p:nvSpPr>
        <p:spPr>
          <a:xfrm>
            <a:off x="697821" y="-111837"/>
            <a:ext cx="10172324" cy="5862220"/>
          </a:xfrm>
        </p:spPr>
        <p:txBody>
          <a:bodyPr>
            <a:norm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Mentorship program</a:t>
            </a:r>
            <a:r>
              <a:rPr lang="en-US" sz="18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t>
            </a: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page help students with some of the most common tasks they need but don’t know how to proceed with it.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mentorship program consists of 3 sub-parts: </a:t>
            </a:r>
            <a:b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Bank:</a:t>
            </a: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The Bank details consist of which are the most common banks for students in the USA, what documents are required, and how links how can they schedule an appointment.</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Loan:</a:t>
            </a: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The Loan details consist of the procedure of applying for the loan in India, who is eligible for applying for a loan, and also what documents are required for the loan. The details also consist of what all various banks cover in their loan.</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Money transfer to India:</a:t>
            </a: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The Students who start earning on-campus or get an internship and decide to send money to their loved ones or to repay the loan as soon as possible can send money using </a:t>
            </a:r>
            <a:r>
              <a:rPr lang="en-US"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Remitly</a:t>
            </a: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which is most used in the US for sending money to India. </a:t>
            </a:r>
            <a:b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bg1"/>
              </a:solidFill>
            </a:endParaRPr>
          </a:p>
        </p:txBody>
      </p:sp>
    </p:spTree>
    <p:extLst>
      <p:ext uri="{BB962C8B-B14F-4D97-AF65-F5344CB8AC3E}">
        <p14:creationId xmlns:p14="http://schemas.microsoft.com/office/powerpoint/2010/main" val="140448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0ADB33-CCDD-4851-8536-FEBE6747DF1C}"/>
              </a:ext>
            </a:extLst>
          </p:cNvPr>
          <p:cNvPicPr>
            <a:picLocks noChangeAspect="1"/>
          </p:cNvPicPr>
          <p:nvPr/>
        </p:nvPicPr>
        <p:blipFill>
          <a:blip r:embed="rId2"/>
          <a:stretch>
            <a:fillRect/>
          </a:stretch>
        </p:blipFill>
        <p:spPr>
          <a:xfrm>
            <a:off x="4743132" y="18415"/>
            <a:ext cx="2705735" cy="6821170"/>
          </a:xfrm>
          <a:prstGeom prst="rect">
            <a:avLst/>
          </a:prstGeom>
        </p:spPr>
      </p:pic>
    </p:spTree>
    <p:extLst>
      <p:ext uri="{BB962C8B-B14F-4D97-AF65-F5344CB8AC3E}">
        <p14:creationId xmlns:p14="http://schemas.microsoft.com/office/powerpoint/2010/main" val="254249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3318-9E74-8733-B2A8-F69979229BC6}"/>
              </a:ext>
            </a:extLst>
          </p:cNvPr>
          <p:cNvSpPr>
            <a:spLocks noGrp="1"/>
          </p:cNvSpPr>
          <p:nvPr>
            <p:ph type="title"/>
          </p:nvPr>
        </p:nvSpPr>
        <p:spPr>
          <a:xfrm>
            <a:off x="1185653" y="973586"/>
            <a:ext cx="3856037" cy="988564"/>
          </a:xfrm>
        </p:spPr>
        <p:txBody>
          <a:bodyPr>
            <a:normAutofit/>
          </a:bodyPr>
          <a:lstStyle/>
          <a:p>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Immunization</a:t>
            </a:r>
            <a:br>
              <a:rPr lang="en-IN" sz="3200" b="1"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descr="Graphical user interface, text, application, email&#10;&#10;Description automatically generated">
            <a:extLst>
              <a:ext uri="{FF2B5EF4-FFF2-40B4-BE49-F238E27FC236}">
                <a16:creationId xmlns:a16="http://schemas.microsoft.com/office/drawing/2014/main" id="{BF8DBF0F-5D3C-5B1A-ACBD-B1EC2B70A50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44086" y="842304"/>
            <a:ext cx="5618852" cy="5306248"/>
          </a:xfrm>
          <a:prstGeom prst="rect">
            <a:avLst/>
          </a:prstGeom>
        </p:spPr>
      </p:pic>
      <p:sp>
        <p:nvSpPr>
          <p:cNvPr id="4" name="Text Placeholder 3">
            <a:extLst>
              <a:ext uri="{FF2B5EF4-FFF2-40B4-BE49-F238E27FC236}">
                <a16:creationId xmlns:a16="http://schemas.microsoft.com/office/drawing/2014/main" id="{67D633A1-1D2D-F23B-30CC-6B4DAD0B6379}"/>
              </a:ext>
            </a:extLst>
          </p:cNvPr>
          <p:cNvSpPr>
            <a:spLocks noGrp="1"/>
          </p:cNvSpPr>
          <p:nvPr>
            <p:ph type="body" sz="half" idx="2"/>
          </p:nvPr>
        </p:nvSpPr>
        <p:spPr>
          <a:xfrm>
            <a:off x="1070763" y="2076450"/>
            <a:ext cx="3904251" cy="3807964"/>
          </a:xfrm>
        </p:spPr>
        <p:txBody>
          <a:bodyPr/>
          <a:lstStyle/>
          <a:p>
            <a:pPr marL="342900" lvl="0" indent="-342900">
              <a:lnSpc>
                <a:spcPct val="107000"/>
              </a:lnSpc>
              <a:spcAft>
                <a:spcPts val="800"/>
              </a:spcAft>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immunization page consists of the details on how you can complete your immunization procedure and what documents are needed and which medical proof is required to change your immunization status to complete as well as the university health care link.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p:txBody>
      </p:sp>
    </p:spTree>
    <p:extLst>
      <p:ext uri="{BB962C8B-B14F-4D97-AF65-F5344CB8AC3E}">
        <p14:creationId xmlns:p14="http://schemas.microsoft.com/office/powerpoint/2010/main" val="600488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0D696-0695-1501-C351-84FAC371BE8E}"/>
              </a:ext>
            </a:extLst>
          </p:cNvPr>
          <p:cNvSpPr>
            <a:spLocks noGrp="1"/>
          </p:cNvSpPr>
          <p:nvPr>
            <p:ph type="title"/>
          </p:nvPr>
        </p:nvSpPr>
        <p:spPr>
          <a:xfrm>
            <a:off x="1146705" y="1281729"/>
            <a:ext cx="3856037" cy="278166"/>
          </a:xfrm>
        </p:spPr>
        <p:txBody>
          <a:bodyPr>
            <a:noAutofit/>
          </a:bodyPr>
          <a:lstStyle/>
          <a:p>
            <a:r>
              <a:rPr lang="en-US" sz="1800" b="1" dirty="0">
                <a:solidFill>
                  <a:srgbClr val="000000"/>
                </a:solidFill>
                <a:effectLst/>
                <a:latin typeface="Arial" panose="020B0604020202020204" pitchFamily="34" charset="0"/>
                <a:ea typeface="Calibri" panose="020F0502020204030204" pitchFamily="34" charset="0"/>
              </a:rPr>
              <a:t>On–Campus</a:t>
            </a:r>
            <a:endParaRPr lang="en-IN" sz="1800" b="1"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4FB9735E-214C-8E35-F4FD-6CF9EE408676}"/>
              </a:ext>
            </a:extLst>
          </p:cNvPr>
          <p:cNvPicPr>
            <a:picLocks noGrp="1" noChangeAspect="1"/>
          </p:cNvPicPr>
          <p:nvPr>
            <p:ph idx="1"/>
          </p:nvPr>
        </p:nvPicPr>
        <p:blipFill>
          <a:blip r:embed="rId2"/>
          <a:stretch>
            <a:fillRect/>
          </a:stretch>
        </p:blipFill>
        <p:spPr>
          <a:xfrm>
            <a:off x="4992212" y="592138"/>
            <a:ext cx="5380513" cy="5733586"/>
          </a:xfrm>
          <a:prstGeom prst="rect">
            <a:avLst/>
          </a:prstGeom>
        </p:spPr>
      </p:pic>
      <p:sp>
        <p:nvSpPr>
          <p:cNvPr id="4" name="Text Placeholder 3">
            <a:extLst>
              <a:ext uri="{FF2B5EF4-FFF2-40B4-BE49-F238E27FC236}">
                <a16:creationId xmlns:a16="http://schemas.microsoft.com/office/drawing/2014/main" id="{B548C54F-EB60-E605-5DF1-1D24EB0EBDAC}"/>
              </a:ext>
            </a:extLst>
          </p:cNvPr>
          <p:cNvSpPr>
            <a:spLocks noGrp="1"/>
          </p:cNvSpPr>
          <p:nvPr>
            <p:ph type="body" sz="half" idx="2"/>
          </p:nvPr>
        </p:nvSpPr>
        <p:spPr>
          <a:xfrm>
            <a:off x="866521" y="1694504"/>
            <a:ext cx="3854528" cy="2584449"/>
          </a:xfrm>
        </p:spPr>
        <p:txBody>
          <a:bodyPr/>
          <a:lstStyle/>
          <a:p>
            <a:pPr marL="342900" lvl="0" indent="-342900">
              <a:lnSpc>
                <a:spcPct val="107000"/>
              </a:lnSpc>
              <a:spcAft>
                <a:spcPts val="800"/>
              </a:spcAft>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 On Campus gives details about where the students can apply for the opportunities and what types of opportunities are available for student on – campus.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16967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32B4A-ADAB-1BA6-DEF1-2AD3FB288045}"/>
              </a:ext>
            </a:extLst>
          </p:cNvPr>
          <p:cNvSpPr>
            <a:spLocks noGrp="1"/>
          </p:cNvSpPr>
          <p:nvPr>
            <p:ph type="title"/>
          </p:nvPr>
        </p:nvSpPr>
        <p:spPr>
          <a:xfrm>
            <a:off x="1535734" y="492673"/>
            <a:ext cx="3856037" cy="1639884"/>
          </a:xfrm>
        </p:spPr>
        <p:txBody>
          <a:bodyPr>
            <a:norm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Events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8C9651BD-F1B0-CC2C-1B13-93C24D2F2CEF}"/>
              </a:ext>
            </a:extLst>
          </p:cNvPr>
          <p:cNvPicPr>
            <a:picLocks noGrp="1" noChangeAspect="1"/>
          </p:cNvPicPr>
          <p:nvPr>
            <p:ph idx="1"/>
          </p:nvPr>
        </p:nvPicPr>
        <p:blipFill>
          <a:blip r:embed="rId2"/>
          <a:stretch>
            <a:fillRect/>
          </a:stretch>
        </p:blipFill>
        <p:spPr>
          <a:xfrm>
            <a:off x="5961594" y="308019"/>
            <a:ext cx="3856037" cy="6241961"/>
          </a:xfrm>
          <a:prstGeom prst="rect">
            <a:avLst/>
          </a:prstGeom>
        </p:spPr>
      </p:pic>
      <p:sp>
        <p:nvSpPr>
          <p:cNvPr id="4" name="Text Placeholder 3">
            <a:extLst>
              <a:ext uri="{FF2B5EF4-FFF2-40B4-BE49-F238E27FC236}">
                <a16:creationId xmlns:a16="http://schemas.microsoft.com/office/drawing/2014/main" id="{09D353A5-705B-9D14-F4C6-4BE5C4748A8F}"/>
              </a:ext>
            </a:extLst>
          </p:cNvPr>
          <p:cNvSpPr>
            <a:spLocks noGrp="1"/>
          </p:cNvSpPr>
          <p:nvPr>
            <p:ph type="body" sz="half" idx="2"/>
          </p:nvPr>
        </p:nvSpPr>
        <p:spPr>
          <a:xfrm>
            <a:off x="1167871" y="1543843"/>
            <a:ext cx="3856037" cy="3541714"/>
          </a:xfrm>
        </p:spPr>
        <p:txBody>
          <a:bodyPr/>
          <a:lstStyle/>
          <a:p>
            <a:pPr marL="342900" lvl="0" indent="-342900">
              <a:lnSpc>
                <a:spcPct val="107000"/>
              </a:lnSpc>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The Events page consists of details about the various events organized by clubs on campus and where they can reserve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It consists of details of past events with few images.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78186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1183CB-D742-45E3-89A8-E9A0BBC8F6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6045" y="64878"/>
            <a:ext cx="10469366" cy="6583944"/>
          </a:xfrm>
          <a:prstGeom prst="rect">
            <a:avLst/>
          </a:prstGeom>
          <a:noFill/>
          <a:ln>
            <a:noFill/>
          </a:ln>
        </p:spPr>
      </p:pic>
    </p:spTree>
    <p:extLst>
      <p:ext uri="{BB962C8B-B14F-4D97-AF65-F5344CB8AC3E}">
        <p14:creationId xmlns:p14="http://schemas.microsoft.com/office/powerpoint/2010/main" val="330956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FFF729-1C75-4C98-A699-DE2234904628}"/>
              </a:ext>
            </a:extLst>
          </p:cNvPr>
          <p:cNvSpPr txBox="1"/>
          <p:nvPr/>
        </p:nvSpPr>
        <p:spPr>
          <a:xfrm>
            <a:off x="3313828" y="2753473"/>
            <a:ext cx="5564344" cy="1200329"/>
          </a:xfrm>
          <a:prstGeom prst="rect">
            <a:avLst/>
          </a:prstGeom>
          <a:noFill/>
        </p:spPr>
        <p:txBody>
          <a:bodyPr wrap="none" rtlCol="0">
            <a:spAutoFit/>
          </a:bodyPr>
          <a:lstStyle/>
          <a:p>
            <a:r>
              <a:rPr lang="en-US" sz="7200" dirty="0"/>
              <a:t>MOBILE VIEW</a:t>
            </a:r>
          </a:p>
        </p:txBody>
      </p:sp>
    </p:spTree>
    <p:extLst>
      <p:ext uri="{BB962C8B-B14F-4D97-AF65-F5344CB8AC3E}">
        <p14:creationId xmlns:p14="http://schemas.microsoft.com/office/powerpoint/2010/main" val="117268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70F0B7-C58E-4FFF-8C45-2CA14D53312E}"/>
              </a:ext>
            </a:extLst>
          </p:cNvPr>
          <p:cNvPicPr>
            <a:picLocks noChangeAspect="1"/>
          </p:cNvPicPr>
          <p:nvPr/>
        </p:nvPicPr>
        <p:blipFill>
          <a:blip r:embed="rId2"/>
          <a:stretch>
            <a:fillRect/>
          </a:stretch>
        </p:blipFill>
        <p:spPr>
          <a:xfrm>
            <a:off x="541185" y="1342477"/>
            <a:ext cx="10864702" cy="5374313"/>
          </a:xfrm>
          <a:prstGeom prst="rect">
            <a:avLst/>
          </a:prstGeom>
        </p:spPr>
      </p:pic>
      <p:sp>
        <p:nvSpPr>
          <p:cNvPr id="3" name="TextBox 2">
            <a:extLst>
              <a:ext uri="{FF2B5EF4-FFF2-40B4-BE49-F238E27FC236}">
                <a16:creationId xmlns:a16="http://schemas.microsoft.com/office/drawing/2014/main" id="{83BEA7C2-A003-4814-A25E-09DE221679F9}"/>
              </a:ext>
            </a:extLst>
          </p:cNvPr>
          <p:cNvSpPr txBox="1"/>
          <p:nvPr/>
        </p:nvSpPr>
        <p:spPr>
          <a:xfrm>
            <a:off x="541185" y="141210"/>
            <a:ext cx="8035598" cy="1463606"/>
          </a:xfrm>
          <a:prstGeom prst="rect">
            <a:avLst/>
          </a:prstGeom>
          <a:noFill/>
        </p:spPr>
        <p:txBody>
          <a:bodyPr wrap="none" rtlCol="0">
            <a:spAutoFit/>
          </a:bodyPr>
          <a:lstStyle/>
          <a:p>
            <a:pPr>
              <a:lnSpc>
                <a:spcPct val="107000"/>
              </a:lnSpc>
              <a:spcBef>
                <a:spcPts val="1200"/>
              </a:spcBef>
            </a:pP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Mobile View</a:t>
            </a: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the website is agonistic, it will be accessible both on the desktop and mobile. </a:t>
            </a:r>
          </a:p>
          <a:p>
            <a:pPr>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the mobile view we have done few tweaks to beautify it a little and keep it light.</a:t>
            </a:r>
          </a:p>
          <a:p>
            <a:endParaRPr lang="en-US" dirty="0"/>
          </a:p>
        </p:txBody>
      </p:sp>
    </p:spTree>
    <p:extLst>
      <p:ext uri="{BB962C8B-B14F-4D97-AF65-F5344CB8AC3E}">
        <p14:creationId xmlns:p14="http://schemas.microsoft.com/office/powerpoint/2010/main" val="3815046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52578-9CEC-4F11-B716-FCD0574F44D5}"/>
              </a:ext>
            </a:extLst>
          </p:cNvPr>
          <p:cNvPicPr>
            <a:picLocks noChangeAspect="1"/>
          </p:cNvPicPr>
          <p:nvPr/>
        </p:nvPicPr>
        <p:blipFill>
          <a:blip r:embed="rId2"/>
          <a:stretch>
            <a:fillRect/>
          </a:stretch>
        </p:blipFill>
        <p:spPr>
          <a:xfrm>
            <a:off x="464433" y="1122804"/>
            <a:ext cx="11263133" cy="5637583"/>
          </a:xfrm>
          <a:prstGeom prst="rect">
            <a:avLst/>
          </a:prstGeom>
        </p:spPr>
      </p:pic>
    </p:spTree>
    <p:extLst>
      <p:ext uri="{BB962C8B-B14F-4D97-AF65-F5344CB8AC3E}">
        <p14:creationId xmlns:p14="http://schemas.microsoft.com/office/powerpoint/2010/main" val="228121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4118F4-E7B2-4B10-877C-2019A1562E01}"/>
              </a:ext>
            </a:extLst>
          </p:cNvPr>
          <p:cNvPicPr>
            <a:picLocks noChangeAspect="1"/>
          </p:cNvPicPr>
          <p:nvPr/>
        </p:nvPicPr>
        <p:blipFill>
          <a:blip r:embed="rId2"/>
          <a:stretch>
            <a:fillRect/>
          </a:stretch>
        </p:blipFill>
        <p:spPr>
          <a:xfrm>
            <a:off x="499730" y="648586"/>
            <a:ext cx="11151162" cy="5581538"/>
          </a:xfrm>
          <a:prstGeom prst="rect">
            <a:avLst/>
          </a:prstGeom>
        </p:spPr>
      </p:pic>
    </p:spTree>
    <p:extLst>
      <p:ext uri="{BB962C8B-B14F-4D97-AF65-F5344CB8AC3E}">
        <p14:creationId xmlns:p14="http://schemas.microsoft.com/office/powerpoint/2010/main" val="210998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DAA8A3-ADE3-1793-16C6-EE54971AB472}"/>
              </a:ext>
            </a:extLst>
          </p:cNvPr>
          <p:cNvSpPr>
            <a:spLocks noGrp="1"/>
          </p:cNvSpPr>
          <p:nvPr>
            <p:ph idx="1"/>
          </p:nvPr>
        </p:nvSpPr>
        <p:spPr>
          <a:xfrm>
            <a:off x="1143000" y="536095"/>
            <a:ext cx="9905999" cy="6139909"/>
          </a:xfrm>
        </p:spPr>
        <p:txBody>
          <a:bodyPr>
            <a:normAutofit/>
          </a:bodyPr>
          <a:lstStyle/>
          <a:p>
            <a:r>
              <a:rPr lang="en-US" sz="1800" dirty="0">
                <a:effectLst/>
                <a:latin typeface="Arial" panose="020B0604020202020204" pitchFamily="34" charset="0"/>
                <a:ea typeface="Calibri" panose="020F0502020204030204" pitchFamily="34" charset="0"/>
                <a:cs typeface="Times New Roman" panose="02020603050405020304" pitchFamily="18" charset="0"/>
              </a:rPr>
              <a:t>Our aim is to create an agnostic application to help cater needs of international students. Through this application, we try and answer the most common questions and doubts people have in relation to various things like accommodation, opening bank accounts, obtaining SSNs and university events, etc.</a:t>
            </a:r>
          </a:p>
          <a:p>
            <a:pPr marL="0" indent="0">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pPr marL="0" indent="0">
              <a:lnSpc>
                <a:spcPct val="107000"/>
              </a:lnSpc>
              <a:spcAft>
                <a:spcPts val="800"/>
              </a:spcAft>
              <a:buNone/>
            </a:pPr>
            <a:endParaRPr lang="en-IN" dirty="0"/>
          </a:p>
          <a:p>
            <a:pPr marL="0" indent="0">
              <a:lnSpc>
                <a:spcPct val="107000"/>
              </a:lnSpc>
              <a:spcAft>
                <a:spcPts val="800"/>
              </a:spcAft>
              <a:buNone/>
            </a:pPr>
            <a:endParaRPr lang="en-IN" dirty="0"/>
          </a:p>
          <a:p>
            <a:pPr marL="0" indent="0">
              <a:lnSpc>
                <a:spcPct val="107000"/>
              </a:lnSpc>
              <a:spcAft>
                <a:spcPts val="800"/>
              </a:spcAft>
              <a:buNone/>
            </a:pPr>
            <a:endParaRPr lang="en-IN" dirty="0"/>
          </a:p>
          <a:p>
            <a:pPr>
              <a:lnSpc>
                <a:spcPct val="107000"/>
              </a:lnSpc>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We started of by assigning each person on the team to produce color schema for the website and we then followed the voting system and selected our second design from left to be our color scheme.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For the web application font, we went with “</a:t>
            </a:r>
            <a:r>
              <a:rPr lang="en-US" sz="1800" b="1" dirty="0">
                <a:effectLst/>
                <a:latin typeface="Arial" panose="020B0604020202020204" pitchFamily="34" charset="0"/>
                <a:ea typeface="Calibri" panose="020F0502020204030204" pitchFamily="34" charset="0"/>
                <a:cs typeface="Times New Roman" panose="02020603050405020304" pitchFamily="18" charset="0"/>
              </a:rPr>
              <a:t>Roboto</a:t>
            </a:r>
            <a:r>
              <a:rPr lang="en-US" sz="1800" dirty="0">
                <a:effectLst/>
                <a:latin typeface="Arial" panose="020B0604020202020204" pitchFamily="34" charset="0"/>
                <a:ea typeface="Calibri" panose="020F0502020204030204" pitchFamily="34" charset="0"/>
                <a:cs typeface="Times New Roman" panose="02020603050405020304" pitchFamily="18" charset="0"/>
              </a:rPr>
              <a:t>” and “</a:t>
            </a:r>
            <a:r>
              <a:rPr lang="en-US" sz="1800" b="1" dirty="0">
                <a:effectLst/>
                <a:latin typeface="Arial" panose="020B0604020202020204" pitchFamily="34" charset="0"/>
                <a:ea typeface="Calibri" panose="020F0502020204030204" pitchFamily="34" charset="0"/>
                <a:cs typeface="Times New Roman" panose="02020603050405020304" pitchFamily="18" charset="0"/>
              </a:rPr>
              <a:t>Open Sans</a:t>
            </a:r>
            <a:r>
              <a:rPr lang="en-US" sz="1800" dirty="0">
                <a:effectLst/>
                <a:latin typeface="Arial" panose="020B06040202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Rectangle 2">
            <a:extLst>
              <a:ext uri="{FF2B5EF4-FFF2-40B4-BE49-F238E27FC236}">
                <a16:creationId xmlns:a16="http://schemas.microsoft.com/office/drawing/2014/main" id="{56D8E4DF-7783-953C-FEAC-E92D8F9ED04C}"/>
              </a:ext>
            </a:extLst>
          </p:cNvPr>
          <p:cNvSpPr>
            <a:spLocks noChangeArrowheads="1"/>
          </p:cNvSpPr>
          <p:nvPr/>
        </p:nvSpPr>
        <p:spPr bwMode="auto">
          <a:xfrm>
            <a:off x="585926" y="115409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41A14B44-F89C-CB99-D871-AAFCA3DF3308}"/>
              </a:ext>
            </a:extLst>
          </p:cNvPr>
          <p:cNvPicPr>
            <a:picLocks noChangeAspect="1"/>
          </p:cNvPicPr>
          <p:nvPr/>
        </p:nvPicPr>
        <p:blipFill>
          <a:blip r:embed="rId2"/>
          <a:stretch>
            <a:fillRect/>
          </a:stretch>
        </p:blipFill>
        <p:spPr>
          <a:xfrm>
            <a:off x="1586141" y="2107757"/>
            <a:ext cx="4740677" cy="21971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Rectangle 3">
            <a:extLst>
              <a:ext uri="{FF2B5EF4-FFF2-40B4-BE49-F238E27FC236}">
                <a16:creationId xmlns:a16="http://schemas.microsoft.com/office/drawing/2014/main" id="{A4B3DC6C-3A55-A560-3B37-93E6B29D9A22}"/>
              </a:ext>
            </a:extLst>
          </p:cNvPr>
          <p:cNvSpPr>
            <a:spLocks noChangeArrowheads="1"/>
          </p:cNvSpPr>
          <p:nvPr/>
        </p:nvSpPr>
        <p:spPr bwMode="auto">
          <a:xfrm>
            <a:off x="585926" y="465929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0009519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E92A00-F958-4A39-9C51-A640398CC04E}"/>
              </a:ext>
            </a:extLst>
          </p:cNvPr>
          <p:cNvPicPr>
            <a:picLocks noChangeAspect="1"/>
          </p:cNvPicPr>
          <p:nvPr/>
        </p:nvPicPr>
        <p:blipFill>
          <a:blip r:embed="rId2"/>
          <a:stretch>
            <a:fillRect/>
          </a:stretch>
        </p:blipFill>
        <p:spPr>
          <a:xfrm>
            <a:off x="539437" y="1201479"/>
            <a:ext cx="11168994" cy="4274288"/>
          </a:xfrm>
          <a:prstGeom prst="rect">
            <a:avLst/>
          </a:prstGeom>
        </p:spPr>
      </p:pic>
    </p:spTree>
    <p:extLst>
      <p:ext uri="{BB962C8B-B14F-4D97-AF65-F5344CB8AC3E}">
        <p14:creationId xmlns:p14="http://schemas.microsoft.com/office/powerpoint/2010/main" val="755663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ABAFEBFA-5F15-41A9-AFE0-2FB54801F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49" y="925895"/>
            <a:ext cx="9324753" cy="5819005"/>
          </a:xfrm>
          <a:prstGeom prst="rect">
            <a:avLst/>
          </a:prstGeom>
        </p:spPr>
      </p:pic>
      <p:sp>
        <p:nvSpPr>
          <p:cNvPr id="3" name="TextBox 2">
            <a:extLst>
              <a:ext uri="{FF2B5EF4-FFF2-40B4-BE49-F238E27FC236}">
                <a16:creationId xmlns:a16="http://schemas.microsoft.com/office/drawing/2014/main" id="{680C8E9F-5CAD-4589-86A6-012E4AA90F49}"/>
              </a:ext>
            </a:extLst>
          </p:cNvPr>
          <p:cNvSpPr txBox="1"/>
          <p:nvPr/>
        </p:nvSpPr>
        <p:spPr>
          <a:xfrm>
            <a:off x="1158949" y="113100"/>
            <a:ext cx="10452349" cy="1167243"/>
          </a:xfrm>
          <a:prstGeom prst="rect">
            <a:avLst/>
          </a:prstGeom>
          <a:noFill/>
        </p:spPr>
        <p:txBody>
          <a:bodyPr wrap="none" rtlCol="0">
            <a:sp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Flow Diagram</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flow for the mobile view also remains the same only the navigation bar is converted to Hamburger menu.</a:t>
            </a:r>
          </a:p>
          <a:p>
            <a:endParaRPr lang="en-US" dirty="0"/>
          </a:p>
        </p:txBody>
      </p:sp>
    </p:spTree>
    <p:extLst>
      <p:ext uri="{BB962C8B-B14F-4D97-AF65-F5344CB8AC3E}">
        <p14:creationId xmlns:p14="http://schemas.microsoft.com/office/powerpoint/2010/main" val="1370472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25D415-A342-48DF-896B-DFF1D35A9AEB}"/>
              </a:ext>
            </a:extLst>
          </p:cNvPr>
          <p:cNvSpPr txBox="1"/>
          <p:nvPr/>
        </p:nvSpPr>
        <p:spPr>
          <a:xfrm>
            <a:off x="2947398" y="2273363"/>
            <a:ext cx="5855770" cy="1446550"/>
          </a:xfrm>
          <a:prstGeom prst="rect">
            <a:avLst/>
          </a:prstGeom>
          <a:noFill/>
        </p:spPr>
        <p:txBody>
          <a:bodyPr wrap="none" rtlCol="0">
            <a:spAutoFit/>
          </a:bodyPr>
          <a:lstStyle/>
          <a:p>
            <a:r>
              <a:rPr lang="en-US" sz="8800" dirty="0"/>
              <a:t>THANK YOU</a:t>
            </a:r>
          </a:p>
        </p:txBody>
      </p:sp>
    </p:spTree>
    <p:extLst>
      <p:ext uri="{BB962C8B-B14F-4D97-AF65-F5344CB8AC3E}">
        <p14:creationId xmlns:p14="http://schemas.microsoft.com/office/powerpoint/2010/main" val="71730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C261F-3412-25DD-5672-EAA5833259C4}"/>
              </a:ext>
            </a:extLst>
          </p:cNvPr>
          <p:cNvSpPr>
            <a:spLocks noGrp="1"/>
          </p:cNvSpPr>
          <p:nvPr>
            <p:ph type="title"/>
          </p:nvPr>
        </p:nvSpPr>
        <p:spPr>
          <a:xfrm>
            <a:off x="855266" y="618518"/>
            <a:ext cx="2851417" cy="1478570"/>
          </a:xfrm>
        </p:spPr>
        <p:txBody>
          <a:bodyPr>
            <a:normAutofit/>
          </a:bodyPr>
          <a:lstStyle/>
          <a:p>
            <a:r>
              <a:rPr lang="en-US" sz="3200" b="1" kern="0" dirty="0">
                <a:effectLst/>
                <a:latin typeface="Calibri Light" panose="020F0302020204030204" pitchFamily="34" charset="0"/>
                <a:ea typeface="Times New Roman" panose="02020603050405020304" pitchFamily="18" charset="0"/>
                <a:cs typeface="Times New Roman" panose="02020603050405020304" pitchFamily="18" charset="0"/>
              </a:rPr>
              <a:t>Home Page</a:t>
            </a:r>
            <a:br>
              <a:rPr lang="en-IN" sz="3200" b="1"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sz="3200" dirty="0">
              <a:solidFill>
                <a:srgbClr val="FFFFFF"/>
              </a:solidFill>
            </a:endParaRPr>
          </a:p>
        </p:txBody>
      </p:sp>
      <p:sp>
        <p:nvSpPr>
          <p:cNvPr id="8" name="Content Placeholder 7">
            <a:extLst>
              <a:ext uri="{FF2B5EF4-FFF2-40B4-BE49-F238E27FC236}">
                <a16:creationId xmlns:a16="http://schemas.microsoft.com/office/drawing/2014/main" id="{CD94D9CF-4089-75B9-D3B8-2A03E8B40A8A}"/>
              </a:ext>
            </a:extLst>
          </p:cNvPr>
          <p:cNvSpPr>
            <a:spLocks noGrp="1"/>
          </p:cNvSpPr>
          <p:nvPr>
            <p:ph idx="1"/>
          </p:nvPr>
        </p:nvSpPr>
        <p:spPr>
          <a:xfrm>
            <a:off x="792163" y="1435101"/>
            <a:ext cx="2914901" cy="4771688"/>
          </a:xfrm>
        </p:spPr>
        <p:txBody>
          <a:bodyPr>
            <a:normAutofit fontScale="77500" lnSpcReduction="20000"/>
          </a:bodyPr>
          <a:lstStyle/>
          <a:p>
            <a:pPr>
              <a:lnSpc>
                <a:spcPct val="107000"/>
              </a:lnSpc>
              <a:spcAft>
                <a:spcPts val="800"/>
              </a:spcAft>
            </a:pP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We have tried to keep the design simple and club all the common task together, where a student can interact with the website for common tasks which are not university centric. After Interviews and Survey, the 5 common task that we produced were Places to visit, Accommodation, SSN, Opening Bank Account, State Id / License.</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the header too we have only 3 things Home, About Us and Contact Us section.</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We do have a chat feature, which acts as a chat bot and if the answers are not available, then one can leave query and it will be answered within timeframe of 48 hours.</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solidFill>
                <a:schemeClr val="tx1"/>
              </a:solidFill>
            </a:endParaRPr>
          </a:p>
        </p:txBody>
      </p:sp>
      <p:pic>
        <p:nvPicPr>
          <p:cNvPr id="47" name="Picture 46">
            <a:extLst>
              <a:ext uri="{FF2B5EF4-FFF2-40B4-BE49-F238E27FC236}">
                <a16:creationId xmlns:a16="http://schemas.microsoft.com/office/drawing/2014/main" id="{09828E24-0F4A-4287-984F-AA1D46D80C54}"/>
              </a:ext>
            </a:extLst>
          </p:cNvPr>
          <p:cNvPicPr>
            <a:picLocks noChangeAspect="1"/>
          </p:cNvPicPr>
          <p:nvPr/>
        </p:nvPicPr>
        <p:blipFill>
          <a:blip r:embed="rId2"/>
          <a:stretch>
            <a:fillRect/>
          </a:stretch>
        </p:blipFill>
        <p:spPr>
          <a:xfrm>
            <a:off x="4348355" y="618518"/>
            <a:ext cx="7417857" cy="5274453"/>
          </a:xfrm>
          <a:prstGeom prst="rect">
            <a:avLst/>
          </a:prstGeom>
        </p:spPr>
      </p:pic>
    </p:spTree>
    <p:extLst>
      <p:ext uri="{BB962C8B-B14F-4D97-AF65-F5344CB8AC3E}">
        <p14:creationId xmlns:p14="http://schemas.microsoft.com/office/powerpoint/2010/main" val="354920299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4E3C8-59C9-4BF1-D145-87801DC534FB}"/>
              </a:ext>
            </a:extLst>
          </p:cNvPr>
          <p:cNvSpPr>
            <a:spLocks noGrp="1"/>
          </p:cNvSpPr>
          <p:nvPr>
            <p:ph type="title"/>
          </p:nvPr>
        </p:nvSpPr>
        <p:spPr>
          <a:xfrm>
            <a:off x="1260584" y="230239"/>
            <a:ext cx="981075" cy="879470"/>
          </a:xfrm>
        </p:spPr>
        <p:txBody>
          <a:bodyPr>
            <a:normAutofit/>
          </a:bodyPr>
          <a:lstStyle/>
          <a:p>
            <a:r>
              <a:rPr lang="en-IN" sz="3200" b="1" dirty="0">
                <a:solidFill>
                  <a:schemeClr val="tx1"/>
                </a:solidFill>
              </a:rPr>
              <a:t>SSN</a:t>
            </a:r>
          </a:p>
        </p:txBody>
      </p:sp>
      <p:pic>
        <p:nvPicPr>
          <p:cNvPr id="7" name="Content Placeholder 6">
            <a:extLst>
              <a:ext uri="{FF2B5EF4-FFF2-40B4-BE49-F238E27FC236}">
                <a16:creationId xmlns:a16="http://schemas.microsoft.com/office/drawing/2014/main" id="{E4CAA100-2C42-2463-CD18-634E09DC760A}"/>
              </a:ext>
            </a:extLst>
          </p:cNvPr>
          <p:cNvPicPr>
            <a:picLocks noGrp="1" noChangeAspect="1"/>
          </p:cNvPicPr>
          <p:nvPr>
            <p:ph idx="1"/>
          </p:nvPr>
        </p:nvPicPr>
        <p:blipFill>
          <a:blip r:embed="rId2"/>
          <a:stretch>
            <a:fillRect/>
          </a:stretch>
        </p:blipFill>
        <p:spPr>
          <a:xfrm>
            <a:off x="1103224" y="3028950"/>
            <a:ext cx="9985551" cy="3429000"/>
          </a:xfrm>
          <a:prstGeom prst="rect">
            <a:avLst/>
          </a:prstGeom>
        </p:spPr>
      </p:pic>
      <p:sp>
        <p:nvSpPr>
          <p:cNvPr id="6" name="Text Placeholder 5">
            <a:extLst>
              <a:ext uri="{FF2B5EF4-FFF2-40B4-BE49-F238E27FC236}">
                <a16:creationId xmlns:a16="http://schemas.microsoft.com/office/drawing/2014/main" id="{B5BA2AD9-1F91-E35B-36AD-4707B55D3748}"/>
              </a:ext>
            </a:extLst>
          </p:cNvPr>
          <p:cNvSpPr>
            <a:spLocks noGrp="1"/>
          </p:cNvSpPr>
          <p:nvPr>
            <p:ph type="body" sz="half" idx="2"/>
          </p:nvPr>
        </p:nvSpPr>
        <p:spPr>
          <a:xfrm>
            <a:off x="899053" y="1109709"/>
            <a:ext cx="3856037" cy="3541714"/>
          </a:xfrm>
        </p:spPr>
        <p:txBody>
          <a:bodyPr/>
          <a:lstStyle/>
          <a:p>
            <a:pPr marL="342900" lvl="0" indent="-342900">
              <a:lnSpc>
                <a:spcPct val="107000"/>
              </a:lnSpc>
              <a:buFont typeface="Symbol" panose="05050102010706020507" pitchFamily="18" charset="2"/>
              <a:buChar char=""/>
            </a:pPr>
            <a:r>
              <a:rPr lang="en-US"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Student is redirected to SSN page from the home page on click of read more button.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All the details related to Who, When &amp; How are defined in the page.</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5C523DE5-83F7-CDD5-5701-9919ECB75273}"/>
              </a:ext>
            </a:extLst>
          </p:cNvPr>
          <p:cNvSpPr txBox="1"/>
          <p:nvPr/>
        </p:nvSpPr>
        <p:spPr>
          <a:xfrm>
            <a:off x="7029322" y="524934"/>
            <a:ext cx="3124328" cy="584775"/>
          </a:xfrm>
          <a:prstGeom prst="rect">
            <a:avLst/>
          </a:prstGeom>
          <a:noFill/>
        </p:spPr>
        <p:txBody>
          <a:bodyPr wrap="square" rtlCol="0">
            <a:spAutoFit/>
          </a:bodyPr>
          <a:lstStyle/>
          <a:p>
            <a:r>
              <a:rPr lang="en-IN" sz="3200" dirty="0"/>
              <a:t>Accommodation</a:t>
            </a:r>
          </a:p>
        </p:txBody>
      </p:sp>
      <p:sp>
        <p:nvSpPr>
          <p:cNvPr id="10" name="TextBox 9">
            <a:extLst>
              <a:ext uri="{FF2B5EF4-FFF2-40B4-BE49-F238E27FC236}">
                <a16:creationId xmlns:a16="http://schemas.microsoft.com/office/drawing/2014/main" id="{5D00C719-BF52-46F8-68C7-090F61014D2A}"/>
              </a:ext>
            </a:extLst>
          </p:cNvPr>
          <p:cNvSpPr txBox="1"/>
          <p:nvPr/>
        </p:nvSpPr>
        <p:spPr>
          <a:xfrm>
            <a:off x="6622742" y="1109709"/>
            <a:ext cx="4136994" cy="2052741"/>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Student is redirected to Accommodation page from the home page on click of read more button.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6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Detail related to documents that are generally required, Housing website links and how to avoid Scams.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885119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4E3C8-59C9-4BF1-D145-87801DC534FB}"/>
              </a:ext>
            </a:extLst>
          </p:cNvPr>
          <p:cNvSpPr>
            <a:spLocks noGrp="1"/>
          </p:cNvSpPr>
          <p:nvPr>
            <p:ph type="title"/>
          </p:nvPr>
        </p:nvSpPr>
        <p:spPr>
          <a:xfrm>
            <a:off x="1418698" y="478480"/>
            <a:ext cx="2888757" cy="879470"/>
          </a:xfrm>
        </p:spPr>
        <p:txBody>
          <a:bodyPr>
            <a:norm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Opening Bank Account</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5BA2AD9-1F91-E35B-36AD-4707B55D3748}"/>
              </a:ext>
            </a:extLst>
          </p:cNvPr>
          <p:cNvSpPr>
            <a:spLocks noGrp="1"/>
          </p:cNvSpPr>
          <p:nvPr>
            <p:ph type="body" sz="half" idx="2"/>
          </p:nvPr>
        </p:nvSpPr>
        <p:spPr>
          <a:xfrm>
            <a:off x="1103224" y="1091954"/>
            <a:ext cx="3856037" cy="3160450"/>
          </a:xfrm>
        </p:spPr>
        <p:txBody>
          <a:bodyPr/>
          <a:lstStyle/>
          <a:p>
            <a:pPr marL="342900" lvl="0" indent="-342900">
              <a:lnSpc>
                <a:spcPct val="107000"/>
              </a:lnSpc>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Redirects to the checking account pages for student’s page for individual banks</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It also describes about the documents required for opening of bank account.</a:t>
            </a:r>
            <a:endParaRPr lang="en-IN" sz="1800" dirty="0">
              <a:effectLst/>
              <a:latin typeface="Arial" panose="020B0604020202020204" pitchFamily="34" charset="0"/>
              <a:ea typeface="Calibri" panose="020F0502020204030204" pitchFamily="34" charset="0"/>
              <a:cs typeface="Arial" panose="020B0604020202020204" pitchFamily="34" charset="0"/>
            </a:endParaRPr>
          </a:p>
          <a:p>
            <a:endParaRPr lang="en-IN" dirty="0"/>
          </a:p>
        </p:txBody>
      </p:sp>
      <p:sp>
        <p:nvSpPr>
          <p:cNvPr id="9" name="TextBox 8">
            <a:extLst>
              <a:ext uri="{FF2B5EF4-FFF2-40B4-BE49-F238E27FC236}">
                <a16:creationId xmlns:a16="http://schemas.microsoft.com/office/drawing/2014/main" id="{5C523DE5-83F7-CDD5-5701-9919ECB75273}"/>
              </a:ext>
            </a:extLst>
          </p:cNvPr>
          <p:cNvSpPr txBox="1"/>
          <p:nvPr/>
        </p:nvSpPr>
        <p:spPr>
          <a:xfrm>
            <a:off x="6178858" y="692180"/>
            <a:ext cx="1285875" cy="373757"/>
          </a:xfrm>
          <a:prstGeom prst="rect">
            <a:avLst/>
          </a:prstGeom>
          <a:noFill/>
        </p:spPr>
        <p:txBody>
          <a:bodyPr wrap="square" rtlCol="0">
            <a:sp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About Us</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D00C719-BF52-46F8-68C7-090F61014D2A}"/>
              </a:ext>
            </a:extLst>
          </p:cNvPr>
          <p:cNvSpPr txBox="1"/>
          <p:nvPr/>
        </p:nvSpPr>
        <p:spPr>
          <a:xfrm>
            <a:off x="6178858" y="1091954"/>
            <a:ext cx="4136994" cy="165737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This page talks about the idea behind the application, our Mission, Vision and then introduces users to the Team.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B0E8B48D-B9EA-1126-0AC7-6FD9D0474F8C}"/>
              </a:ext>
            </a:extLst>
          </p:cNvPr>
          <p:cNvPicPr>
            <a:picLocks noChangeAspect="1"/>
          </p:cNvPicPr>
          <p:nvPr/>
        </p:nvPicPr>
        <p:blipFill>
          <a:blip r:embed="rId2"/>
          <a:stretch>
            <a:fillRect/>
          </a:stretch>
        </p:blipFill>
        <p:spPr>
          <a:xfrm>
            <a:off x="1103224" y="3090872"/>
            <a:ext cx="9911921" cy="3475526"/>
          </a:xfrm>
          <a:prstGeom prst="rect">
            <a:avLst/>
          </a:prstGeom>
        </p:spPr>
      </p:pic>
    </p:spTree>
    <p:extLst>
      <p:ext uri="{BB962C8B-B14F-4D97-AF65-F5344CB8AC3E}">
        <p14:creationId xmlns:p14="http://schemas.microsoft.com/office/powerpoint/2010/main" val="372652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94E3C8-59C9-4BF1-D145-87801DC534FB}"/>
              </a:ext>
            </a:extLst>
          </p:cNvPr>
          <p:cNvSpPr>
            <a:spLocks noGrp="1"/>
          </p:cNvSpPr>
          <p:nvPr>
            <p:ph type="title"/>
          </p:nvPr>
        </p:nvSpPr>
        <p:spPr>
          <a:xfrm>
            <a:off x="1399464" y="745897"/>
            <a:ext cx="2888757" cy="879470"/>
          </a:xfrm>
        </p:spPr>
        <p:txBody>
          <a:bodyPr>
            <a:no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Contact Us</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Placeholder 5">
            <a:extLst>
              <a:ext uri="{FF2B5EF4-FFF2-40B4-BE49-F238E27FC236}">
                <a16:creationId xmlns:a16="http://schemas.microsoft.com/office/drawing/2014/main" id="{B5BA2AD9-1F91-E35B-36AD-4707B55D3748}"/>
              </a:ext>
            </a:extLst>
          </p:cNvPr>
          <p:cNvSpPr>
            <a:spLocks noGrp="1"/>
          </p:cNvSpPr>
          <p:nvPr>
            <p:ph type="body" sz="half" idx="2"/>
          </p:nvPr>
        </p:nvSpPr>
        <p:spPr>
          <a:xfrm>
            <a:off x="1103224" y="1109709"/>
            <a:ext cx="3856037" cy="3541714"/>
          </a:xfrm>
        </p:spPr>
        <p:txBody>
          <a:bodyPr/>
          <a:lstStyle/>
          <a:p>
            <a:pPr marL="342900" indent="-342900">
              <a:lnSpc>
                <a:spcPct val="107000"/>
              </a:lnSpc>
              <a:spcAft>
                <a:spcPts val="800"/>
              </a:spcAft>
              <a:buFont typeface="Arial" panose="020B0604020202020204" pitchFamily="34" charset="0"/>
              <a:buChar char="•"/>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It consists of basic form to submit queries and they will be answered within 48 hours.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9" name="TextBox 8">
            <a:extLst>
              <a:ext uri="{FF2B5EF4-FFF2-40B4-BE49-F238E27FC236}">
                <a16:creationId xmlns:a16="http://schemas.microsoft.com/office/drawing/2014/main" id="{5C523DE5-83F7-CDD5-5701-9919ECB75273}"/>
              </a:ext>
            </a:extLst>
          </p:cNvPr>
          <p:cNvSpPr txBox="1"/>
          <p:nvPr/>
        </p:nvSpPr>
        <p:spPr>
          <a:xfrm>
            <a:off x="6530642" y="669054"/>
            <a:ext cx="3000652" cy="373757"/>
          </a:xfrm>
          <a:prstGeom prst="rect">
            <a:avLst/>
          </a:prstGeom>
          <a:noFill/>
        </p:spPr>
        <p:txBody>
          <a:bodyPr wrap="square" rtlCol="0">
            <a:spAutoFit/>
          </a:bodyPr>
          <a:lstStyle/>
          <a:p>
            <a:pPr>
              <a:lnSpc>
                <a:spcPct val="107000"/>
              </a:lnSpc>
              <a:spcAft>
                <a:spcPts val="800"/>
              </a:spcAft>
            </a:pPr>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Places To Visit</a:t>
            </a: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5D00C719-BF52-46F8-68C7-090F61014D2A}"/>
              </a:ext>
            </a:extLst>
          </p:cNvPr>
          <p:cNvSpPr txBox="1"/>
          <p:nvPr/>
        </p:nvSpPr>
        <p:spPr>
          <a:xfrm>
            <a:off x="6178858" y="1091954"/>
            <a:ext cx="4136994" cy="1657377"/>
          </a:xfrm>
          <a:prstGeom prst="rect">
            <a:avLst/>
          </a:prstGeom>
          <a:noFill/>
        </p:spPr>
        <p:txBody>
          <a:bodyPr wrap="square" rtlCol="0">
            <a:spAutoFit/>
          </a:bodyPr>
          <a:lstStyle/>
          <a:p>
            <a:pPr marL="342900" lvl="0" indent="-342900">
              <a:lnSpc>
                <a:spcPct val="107000"/>
              </a:lnSpc>
              <a:spcAft>
                <a:spcPts val="800"/>
              </a:spcAft>
              <a:buFont typeface="Symbol" panose="05050102010706020507" pitchFamily="18" charset="2"/>
              <a:buChar char=""/>
            </a:pPr>
            <a:r>
              <a:rPr lang="en-US"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Places to Visit, shows all the places that are famous and near around New York and New Jersey that are affordable and a bit budget friendly.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D4EC3D61-9530-E916-39B2-53C6639CC519}"/>
              </a:ext>
            </a:extLst>
          </p:cNvPr>
          <p:cNvPicPr>
            <a:picLocks noChangeAspect="1"/>
          </p:cNvPicPr>
          <p:nvPr/>
        </p:nvPicPr>
        <p:blipFill>
          <a:blip r:embed="rId2"/>
          <a:stretch>
            <a:fillRect/>
          </a:stretch>
        </p:blipFill>
        <p:spPr>
          <a:xfrm>
            <a:off x="710212" y="2880566"/>
            <a:ext cx="10610295" cy="3541714"/>
          </a:xfrm>
          <a:prstGeom prst="rect">
            <a:avLst/>
          </a:prstGeom>
        </p:spPr>
      </p:pic>
    </p:spTree>
    <p:extLst>
      <p:ext uri="{BB962C8B-B14F-4D97-AF65-F5344CB8AC3E}">
        <p14:creationId xmlns:p14="http://schemas.microsoft.com/office/powerpoint/2010/main" val="4102743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6C4BF-E142-E887-2624-6804CD3125A0}"/>
              </a:ext>
            </a:extLst>
          </p:cNvPr>
          <p:cNvSpPr>
            <a:spLocks noGrp="1"/>
          </p:cNvSpPr>
          <p:nvPr>
            <p:ph type="title"/>
          </p:nvPr>
        </p:nvSpPr>
        <p:spPr>
          <a:xfrm>
            <a:off x="1444589" y="1034239"/>
            <a:ext cx="3854528" cy="1278466"/>
          </a:xfrm>
        </p:spPr>
        <p:txBody>
          <a:bodyPr/>
          <a:lstStyle/>
          <a:p>
            <a:r>
              <a:rPr lang="en-US" sz="18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State Id / License</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5" name="Content Placeholder 4">
            <a:extLst>
              <a:ext uri="{FF2B5EF4-FFF2-40B4-BE49-F238E27FC236}">
                <a16:creationId xmlns:a16="http://schemas.microsoft.com/office/drawing/2014/main" id="{CFBDC3D8-4053-8BCF-EDF5-5BF3EDE8EFDE}"/>
              </a:ext>
            </a:extLst>
          </p:cNvPr>
          <p:cNvPicPr>
            <a:picLocks noGrp="1" noChangeAspect="1"/>
          </p:cNvPicPr>
          <p:nvPr>
            <p:ph idx="1"/>
          </p:nvPr>
        </p:nvPicPr>
        <p:blipFill>
          <a:blip r:embed="rId2"/>
          <a:stretch>
            <a:fillRect/>
          </a:stretch>
        </p:blipFill>
        <p:spPr>
          <a:xfrm>
            <a:off x="5002741" y="836460"/>
            <a:ext cx="6317276" cy="4492284"/>
          </a:xfrm>
          <a:prstGeom prst="rect">
            <a:avLst/>
          </a:prstGeom>
          <a:ln>
            <a:noFill/>
          </a:ln>
          <a:effectLst>
            <a:outerShdw blurRad="292100" dist="139700" dir="2700000" algn="tl" rotWithShape="0">
              <a:srgbClr val="333333">
                <a:alpha val="65000"/>
              </a:srgbClr>
            </a:outerShdw>
          </a:effectLst>
        </p:spPr>
      </p:pic>
      <p:sp>
        <p:nvSpPr>
          <p:cNvPr id="4" name="Text Placeholder 3">
            <a:extLst>
              <a:ext uri="{FF2B5EF4-FFF2-40B4-BE49-F238E27FC236}">
                <a16:creationId xmlns:a16="http://schemas.microsoft.com/office/drawing/2014/main" id="{B57B89B3-4482-7554-C0EF-D8D9D7E9E49E}"/>
              </a:ext>
            </a:extLst>
          </p:cNvPr>
          <p:cNvSpPr>
            <a:spLocks noGrp="1"/>
          </p:cNvSpPr>
          <p:nvPr>
            <p:ph type="body" sz="half" idx="2"/>
          </p:nvPr>
        </p:nvSpPr>
        <p:spPr>
          <a:xfrm>
            <a:off x="1146704" y="2078035"/>
            <a:ext cx="3856037" cy="3541714"/>
          </a:xfrm>
        </p:spPr>
        <p:txBody>
          <a:bodyPr/>
          <a:lstStyle/>
          <a:p>
            <a:pPr marL="285750" indent="-28575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This page gives details about New Jersey and New York license and state Id document requirement and appointment booking link. It also has image showcasing the document requirement and the points associated with it.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20015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94AD0-A2A4-6286-FA1A-07895B0CEBB1}"/>
              </a:ext>
            </a:extLst>
          </p:cNvPr>
          <p:cNvSpPr>
            <a:spLocks noGrp="1"/>
          </p:cNvSpPr>
          <p:nvPr>
            <p:ph type="title"/>
          </p:nvPr>
        </p:nvSpPr>
        <p:spPr>
          <a:xfrm flipV="1">
            <a:off x="994305" y="379667"/>
            <a:ext cx="2758545" cy="457200"/>
          </a:xfrm>
        </p:spPr>
        <p:txBody>
          <a:bodyPr>
            <a:normAutofit fontScale="90000"/>
          </a:bodyPr>
          <a:lstStyle/>
          <a:p>
            <a:br>
              <a:rPr lang="en-IN"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4392768A-CEE1-4D6F-19CF-C044817AD4F3}"/>
              </a:ext>
            </a:extLst>
          </p:cNvPr>
          <p:cNvSpPr>
            <a:spLocks noGrp="1"/>
          </p:cNvSpPr>
          <p:nvPr>
            <p:ph type="body" sz="half" idx="2"/>
          </p:nvPr>
        </p:nvSpPr>
        <p:spPr>
          <a:xfrm>
            <a:off x="1070505" y="608267"/>
            <a:ext cx="10050990" cy="5191071"/>
          </a:xfrm>
        </p:spPr>
        <p:txBody>
          <a:bodyPr>
            <a:normAutofit/>
          </a:bodyPr>
          <a:lstStyle/>
          <a:p>
            <a:pPr>
              <a:lnSpc>
                <a:spcPct val="107000"/>
              </a:lnSpc>
              <a:spcBef>
                <a:spcPts val="1200"/>
              </a:spcBef>
            </a:pPr>
            <a:r>
              <a:rPr lang="en-US" sz="32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rPr>
              <a:t>University-Centric Tasks</a:t>
            </a:r>
            <a:endParaRPr lang="en-IN" sz="32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We have tried to keep the design simple and club all the common tasks together, where a student can interact with the website for common tasks which are university centric. After Interviews and Surveys, the 4 common tasks that we came up with were mentorship program, On- Campus, events, and Immunization.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In the header, we have only 3 things Home, About Us, and Contact Us section.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solidFill>
                <a:schemeClr val="bg1"/>
              </a:solidFill>
            </a:endParaRPr>
          </a:p>
        </p:txBody>
      </p:sp>
    </p:spTree>
    <p:extLst>
      <p:ext uri="{BB962C8B-B14F-4D97-AF65-F5344CB8AC3E}">
        <p14:creationId xmlns:p14="http://schemas.microsoft.com/office/powerpoint/2010/main" val="1026726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08FCAB-D632-471B-A1FC-7815EE2A8CC6}"/>
              </a:ext>
            </a:extLst>
          </p:cNvPr>
          <p:cNvPicPr>
            <a:picLocks noChangeAspect="1"/>
          </p:cNvPicPr>
          <p:nvPr/>
        </p:nvPicPr>
        <p:blipFill>
          <a:blip r:embed="rId2"/>
          <a:stretch>
            <a:fillRect/>
          </a:stretch>
        </p:blipFill>
        <p:spPr>
          <a:xfrm>
            <a:off x="1632857" y="696765"/>
            <a:ext cx="8305799" cy="5905651"/>
          </a:xfrm>
          <a:prstGeom prst="rect">
            <a:avLst/>
          </a:prstGeom>
        </p:spPr>
      </p:pic>
    </p:spTree>
    <p:extLst>
      <p:ext uri="{BB962C8B-B14F-4D97-AF65-F5344CB8AC3E}">
        <p14:creationId xmlns:p14="http://schemas.microsoft.com/office/powerpoint/2010/main" val="101477229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1215</TotalTime>
  <Words>891</Words>
  <Application>Microsoft Office PowerPoint</Application>
  <PresentationFormat>Widescreen</PresentationFormat>
  <Paragraphs>56</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Symbol</vt:lpstr>
      <vt:lpstr>Trebuchet MS</vt:lpstr>
      <vt:lpstr>Wingdings 3</vt:lpstr>
      <vt:lpstr>Facet</vt:lpstr>
      <vt:lpstr>   Student Hub</vt:lpstr>
      <vt:lpstr>PowerPoint Presentation</vt:lpstr>
      <vt:lpstr>Home Page </vt:lpstr>
      <vt:lpstr>SSN</vt:lpstr>
      <vt:lpstr>Opening Bank Account </vt:lpstr>
      <vt:lpstr>Contact Us  </vt:lpstr>
      <vt:lpstr>State Id / License </vt:lpstr>
      <vt:lpstr> </vt:lpstr>
      <vt:lpstr>PowerPoint Presentation</vt:lpstr>
      <vt:lpstr>Mentorship program: The page help students with some of the most common tasks they need but don’t know how to proceed with it.  The mentorship program consists of 3 sub-parts:   Bank: The Bank details consist of which are the most common banks for students in the USA, what documents are required, and how links how can they schedule an appointment.   Loan: The Loan details consist of the procedure of applying for the loan in India, who is eligible for applying for a loan, and also what documents are required for the loan. The details also consist of what all various banks cover in their loan.   Money transfer to India: The Students who start earning on-campus or get an internship and decide to send money to their loved ones or to repay the loan as soon as possible can send money using Remitly which is most used in the US for sending money to India.  </vt:lpstr>
      <vt:lpstr>PowerPoint Presentation</vt:lpstr>
      <vt:lpstr>Immunization </vt:lpstr>
      <vt:lpstr>On–Campus</vt:lpstr>
      <vt:lpstr>Events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Hub</dc:title>
  <dc:creator>rajmehta525@gmail.com</dc:creator>
  <cp:lastModifiedBy>Neerav Poriya</cp:lastModifiedBy>
  <cp:revision>8</cp:revision>
  <dcterms:created xsi:type="dcterms:W3CDTF">2022-11-21T00:43:08Z</dcterms:created>
  <dcterms:modified xsi:type="dcterms:W3CDTF">2022-11-21T21:53:22Z</dcterms:modified>
</cp:coreProperties>
</file>